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  <p:bold r:id="rId11"/>
    </p:embeddedFont>
    <p:embeddedFont>
      <p:font typeface="Montserrat Bold" panose="00000800000000000000" charset="0"/>
      <p:regular r:id="rId12"/>
    </p:embeddedFont>
    <p:embeddedFont>
      <p:font typeface="Montserrat Semi-Bold" panose="020B0604020202020204" charset="0"/>
      <p:regular r:id="rId13"/>
    </p:embeddedFont>
    <p:embeddedFont>
      <p:font typeface="Montserrat Semi-Bold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79019" y="0"/>
            <a:ext cx="4264059" cy="10287000"/>
            <a:chOff x="0" y="0"/>
            <a:chExt cx="1123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1100" y="7341931"/>
            <a:ext cx="3075708" cy="776477"/>
            <a:chOff x="0" y="0"/>
            <a:chExt cx="810063" cy="204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39643" y="7439573"/>
            <a:ext cx="581194" cy="5811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1625" y="3444455"/>
            <a:ext cx="5882600" cy="30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Accessible Learning Tool</a:t>
            </a:r>
          </a:p>
          <a:p>
            <a:pPr algn="just">
              <a:lnSpc>
                <a:spcPts val="8136"/>
              </a:lnSpc>
              <a:spcBef>
                <a:spcPct val="0"/>
              </a:spcBef>
            </a:pPr>
            <a:endParaRPr lang="en-US" sz="5811" spc="-337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9842" y="2459628"/>
            <a:ext cx="7993931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Sense Vision AI</a:t>
            </a:r>
          </a:p>
          <a:p>
            <a:pPr algn="just">
              <a:lnSpc>
                <a:spcPts val="7679"/>
              </a:lnSpc>
            </a:pPr>
            <a:endParaRPr lang="en-US" sz="8532" b="1" spc="-494">
              <a:solidFill>
                <a:srgbClr val="101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498499" y="1954177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20719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78919" y="3700556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04573" y="630038"/>
            <a:ext cx="3025667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9789" y="8403045"/>
            <a:ext cx="2618330" cy="5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WHERE INNOVATION MEETS OPPORTUNITY.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5357" y="7551280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98499" y="7640193"/>
            <a:ext cx="5541057" cy="161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(AI) is no longer just assistive technology—it’s a transformative force empowering visually impaired learners with accessibility, independence, and equal opportunities in education.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r="-233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0238" y="2497968"/>
            <a:ext cx="682130" cy="6821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4662921"/>
            <a:ext cx="7429472" cy="49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474" lvl="1" indent="-432237" algn="l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 faced by visually impaired learners.</a:t>
            </a:r>
          </a:p>
          <a:p>
            <a:pPr marL="864474" lvl="1" indent="-432237" algn="l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 Lack of accessible,   affordable, intelligent tools.</a:t>
            </a:r>
          </a:p>
          <a:p>
            <a:pPr algn="l">
              <a:lnSpc>
                <a:spcPts val="5605"/>
              </a:lnSpc>
              <a:spcBef>
                <a:spcPct val="0"/>
              </a:spcBef>
            </a:pPr>
            <a:endParaRPr lang="en-US" sz="4004" spc="168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48045" y="2441676"/>
            <a:ext cx="8820010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19" name="Freeform 19"/>
            <p:cNvSpPr/>
            <p:nvPr/>
          </p:nvSpPr>
          <p:spPr>
            <a:xfrm flipH="1"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1044016" y="0"/>
                  </a:moveTo>
                  <a:lnTo>
                    <a:pt x="35553" y="0"/>
                  </a:lnTo>
                  <a:cubicBezTo>
                    <a:pt x="15918" y="0"/>
                    <a:pt x="0" y="15918"/>
                    <a:pt x="0" y="35553"/>
                  </a:cubicBezTo>
                  <a:lnTo>
                    <a:pt x="0" y="1019871"/>
                  </a:lnTo>
                  <a:cubicBezTo>
                    <a:pt x="0" y="1029301"/>
                    <a:pt x="3746" y="1038344"/>
                    <a:pt x="10413" y="1045011"/>
                  </a:cubicBezTo>
                  <a:cubicBezTo>
                    <a:pt x="17081" y="1051678"/>
                    <a:pt x="26124" y="1055424"/>
                    <a:pt x="35553" y="1055424"/>
                  </a:cubicBezTo>
                  <a:lnTo>
                    <a:pt x="1044016" y="1055424"/>
                  </a:lnTo>
                  <a:cubicBezTo>
                    <a:pt x="1063651" y="1055424"/>
                    <a:pt x="1079569" y="1039507"/>
                    <a:pt x="1079569" y="1019871"/>
                  </a:cubicBezTo>
                  <a:lnTo>
                    <a:pt x="1079569" y="35553"/>
                  </a:lnTo>
                  <a:cubicBezTo>
                    <a:pt x="1079569" y="15918"/>
                    <a:pt x="1063651" y="0"/>
                    <a:pt x="1044016" y="0"/>
                  </a:cubicBezTo>
                  <a:close/>
                </a:path>
              </a:pathLst>
            </a:custGeom>
            <a:blipFill>
              <a:blip r:embed="rId7"/>
              <a:stretch>
                <a:fillRect l="-3528" r="-4311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r="-233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0238" y="2497968"/>
            <a:ext cx="682130" cy="6821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49720" y="2632076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9720" y="4670603"/>
            <a:ext cx="6741273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1395" y="3776396"/>
            <a:ext cx="6337924" cy="64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accessible, affordable, intelligent learning tools for visually impaired..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0786" y="6118811"/>
            <a:ext cx="753707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VOICE-FIRST, MULTILINGUAL AI ASSISTANT.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OCR + TTS FOR DOCUMENTS.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IMAGECAPTIONINGFOR DIAGRAMS/GRAPHS/MAPS.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EMOTION-AWARE  SPEECH + VOICE COMMANDS.</a:t>
            </a:r>
          </a:p>
          <a:p>
            <a:pPr algn="just">
              <a:lnSpc>
                <a:spcPts val="2431"/>
              </a:lnSpc>
            </a:pPr>
            <a:endParaRPr lang="en-US" sz="2251" b="1" i="1" spc="-159" dirty="0">
              <a:solidFill>
                <a:srgbClr val="8FA4C1"/>
              </a:solidFill>
              <a:latin typeface="Montserrat Semi-Bold Italics"/>
              <a:ea typeface="Montserrat Semi-Bold Italics"/>
              <a:cs typeface="Montserrat Semi-Bold Italics"/>
              <a:sym typeface="Montserrat Semi-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6616" y="2222524"/>
            <a:ext cx="5879177" cy="6812433"/>
            <a:chOff x="0" y="0"/>
            <a:chExt cx="910838" cy="1055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8652" t="-32685" r="-3211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492906" y="1840347"/>
            <a:ext cx="1766394" cy="17663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629" y="2393069"/>
            <a:ext cx="660949" cy="6609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4833" y="8417555"/>
            <a:ext cx="3075708" cy="776477"/>
            <a:chOff x="0" y="0"/>
            <a:chExt cx="810063" cy="2045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13376" y="8515197"/>
            <a:ext cx="581194" cy="58119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2470174"/>
            <a:ext cx="8183598" cy="299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315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Unique Value Proposition (UVP)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4833" y="5774988"/>
            <a:ext cx="7448140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Multilingual support (English, Hindi, Telugu).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camera detection + hands-free use.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Accessibility-first design (WCAG standards).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Affordable, scalable for schools, NGOs, libraries.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Empowers independent learning for visually impaired students.</a:t>
            </a:r>
          </a:p>
          <a:p>
            <a:pPr algn="just">
              <a:lnSpc>
                <a:spcPts val="2604"/>
              </a:lnSpc>
            </a:pPr>
            <a:endParaRPr lang="en-US" sz="2100" spc="-134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19090" y="8626905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99106" y="731958"/>
            <a:ext cx="158919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942750" y="2337722"/>
            <a:ext cx="7047156" cy="6254075"/>
            <a:chOff x="0" y="0"/>
            <a:chExt cx="1856041" cy="16471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6041" cy="1647164"/>
            </a:xfrm>
            <a:custGeom>
              <a:avLst/>
              <a:gdLst/>
              <a:ahLst/>
              <a:cxnLst/>
              <a:rect l="l" t="t" r="r" b="b"/>
              <a:pathLst>
                <a:path w="1856041" h="1647164">
                  <a:moveTo>
                    <a:pt x="56028" y="0"/>
                  </a:moveTo>
                  <a:lnTo>
                    <a:pt x="1800013" y="0"/>
                  </a:lnTo>
                  <a:cubicBezTo>
                    <a:pt x="1830957" y="0"/>
                    <a:pt x="1856041" y="25085"/>
                    <a:pt x="1856041" y="56028"/>
                  </a:cubicBezTo>
                  <a:lnTo>
                    <a:pt x="1856041" y="1591136"/>
                  </a:lnTo>
                  <a:cubicBezTo>
                    <a:pt x="1856041" y="1605995"/>
                    <a:pt x="1850138" y="1620246"/>
                    <a:pt x="1839631" y="1630754"/>
                  </a:cubicBezTo>
                  <a:cubicBezTo>
                    <a:pt x="1829124" y="1641261"/>
                    <a:pt x="1814873" y="1647164"/>
                    <a:pt x="1800013" y="1647164"/>
                  </a:cubicBezTo>
                  <a:lnTo>
                    <a:pt x="56028" y="1647164"/>
                  </a:lnTo>
                  <a:cubicBezTo>
                    <a:pt x="41168" y="1647164"/>
                    <a:pt x="26918" y="1641261"/>
                    <a:pt x="16410" y="1630754"/>
                  </a:cubicBezTo>
                  <a:cubicBezTo>
                    <a:pt x="5903" y="1620246"/>
                    <a:pt x="0" y="1605995"/>
                    <a:pt x="0" y="1591136"/>
                  </a:cubicBezTo>
                  <a:lnTo>
                    <a:pt x="0" y="56028"/>
                  </a:lnTo>
                  <a:cubicBezTo>
                    <a:pt x="0" y="41168"/>
                    <a:pt x="5903" y="26918"/>
                    <a:pt x="16410" y="16410"/>
                  </a:cubicBezTo>
                  <a:cubicBezTo>
                    <a:pt x="26918" y="5903"/>
                    <a:pt x="41168" y="0"/>
                    <a:pt x="5602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56041" cy="1685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38362" y="4063182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76884" y="3001103"/>
            <a:ext cx="5965328" cy="7285897"/>
          </a:xfrm>
          <a:custGeom>
            <a:avLst/>
            <a:gdLst/>
            <a:ahLst/>
            <a:cxnLst/>
            <a:rect l="l" t="t" r="r" b="b"/>
            <a:pathLst>
              <a:path w="5965328" h="7285897">
                <a:moveTo>
                  <a:pt x="0" y="0"/>
                </a:moveTo>
                <a:lnTo>
                  <a:pt x="5965328" y="0"/>
                </a:lnTo>
                <a:lnTo>
                  <a:pt x="5965328" y="7285897"/>
                </a:lnTo>
                <a:lnTo>
                  <a:pt x="0" y="7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91514" y="3681984"/>
            <a:ext cx="8467686" cy="1983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Frontend: React/Next.js 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Node.js + Express.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OCR: Google Vision OCR.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TTS: Google Cloud TTS.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Reasoning: Google Gemini 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Captioning: BLIP.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1514" y="2675159"/>
            <a:ext cx="9388534" cy="8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sz="6827" b="1" spc="-39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Approach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91514" y="7549389"/>
            <a:ext cx="3075708" cy="776477"/>
            <a:chOff x="0" y="0"/>
            <a:chExt cx="810063" cy="2045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50057" y="7647030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55772" y="7758738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702597" y="7720638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265" y="341540"/>
            <a:ext cx="17587469" cy="9603920"/>
            <a:chOff x="0" y="0"/>
            <a:chExt cx="4632091" cy="2529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2091" cy="2529427"/>
            </a:xfrm>
            <a:custGeom>
              <a:avLst/>
              <a:gdLst/>
              <a:ahLst/>
              <a:cxnLst/>
              <a:rect l="l" t="t" r="r" b="b"/>
              <a:pathLst>
                <a:path w="4632091" h="2529427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2506977"/>
                  </a:lnTo>
                  <a:cubicBezTo>
                    <a:pt x="4632091" y="2519376"/>
                    <a:pt x="4622039" y="2529427"/>
                    <a:pt x="4609641" y="2529427"/>
                  </a:cubicBezTo>
                  <a:lnTo>
                    <a:pt x="22450" y="2529427"/>
                  </a:lnTo>
                  <a:cubicBezTo>
                    <a:pt x="10051" y="2529427"/>
                    <a:pt x="0" y="2519376"/>
                    <a:pt x="0" y="2506977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32091" cy="2567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36419" y="924288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65001" y="8346801"/>
            <a:ext cx="1822999" cy="18229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35435" y="8917235"/>
            <a:ext cx="682130" cy="6821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14013" y="7723491"/>
            <a:ext cx="2728557" cy="2387487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0046" y="2421605"/>
            <a:ext cx="5879177" cy="3912159"/>
            <a:chOff x="0" y="0"/>
            <a:chExt cx="910838" cy="6060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0838" cy="606096"/>
            </a:xfrm>
            <a:custGeom>
              <a:avLst/>
              <a:gdLst/>
              <a:ahLst/>
              <a:cxnLst/>
              <a:rect l="l" t="t" r="r" b="b"/>
              <a:pathLst>
                <a:path w="910838" h="606096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563957"/>
                  </a:lnTo>
                  <a:cubicBezTo>
                    <a:pt x="910838" y="587230"/>
                    <a:pt x="891972" y="606096"/>
                    <a:pt x="868699" y="606096"/>
                  </a:cubicBezTo>
                  <a:lnTo>
                    <a:pt x="42139" y="606096"/>
                  </a:lnTo>
                  <a:cubicBezTo>
                    <a:pt x="18866" y="606096"/>
                    <a:pt x="0" y="587230"/>
                    <a:pt x="0" y="563957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149" r="-914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748630" y="6924666"/>
            <a:ext cx="3380381" cy="2409834"/>
            <a:chOff x="0" y="0"/>
            <a:chExt cx="890306" cy="63468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1030" y="7077066"/>
            <a:ext cx="3075708" cy="776477"/>
            <a:chOff x="0" y="0"/>
            <a:chExt cx="810063" cy="2045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59572" y="7174707"/>
            <a:ext cx="581194" cy="5811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46695" y="6924666"/>
            <a:ext cx="3380381" cy="2409834"/>
            <a:chOff x="0" y="0"/>
            <a:chExt cx="890306" cy="6346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99095" y="7077066"/>
            <a:ext cx="3075708" cy="776477"/>
            <a:chOff x="0" y="0"/>
            <a:chExt cx="810063" cy="2045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57638" y="7174707"/>
            <a:ext cx="581194" cy="58119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44761" y="6924666"/>
            <a:ext cx="3380381" cy="2409834"/>
            <a:chOff x="0" y="0"/>
            <a:chExt cx="890306" cy="63468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497161" y="7077066"/>
            <a:ext cx="3075708" cy="776477"/>
            <a:chOff x="0" y="0"/>
            <a:chExt cx="810063" cy="20450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855704" y="7174707"/>
            <a:ext cx="581194" cy="58119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4572" y="874492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833190" y="2593055"/>
            <a:ext cx="9164670" cy="86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86"/>
              </a:lnSpc>
            </a:pPr>
            <a:r>
              <a:rPr lang="en-US" sz="6827" b="1" spc="-648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Feasibility and Viability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29655" y="8148633"/>
            <a:ext cx="2618330" cy="9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39M VISUALLY IMPAIRED IN INDIA, NEED FOR AFFORDABLE TOOLS.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06254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01289" y="8165120"/>
            <a:ext cx="2071321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 SCALE TO INSTITUTIONS, NGOS.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970025" y="8148633"/>
            <a:ext cx="2129854" cy="9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OFFLINE SUPPORT IN ROADMAP, TRAINING FOR ADOPTION.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294795" y="734099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611910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Risks &amp; Mitigation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7833190" y="3790174"/>
            <a:ext cx="3380381" cy="2409834"/>
            <a:chOff x="0" y="0"/>
            <a:chExt cx="890306" cy="6346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344761" y="3790174"/>
            <a:ext cx="3380381" cy="2409834"/>
            <a:chOff x="0" y="0"/>
            <a:chExt cx="890306" cy="63468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985527" y="3989446"/>
            <a:ext cx="3075708" cy="776477"/>
            <a:chOff x="0" y="0"/>
            <a:chExt cx="810063" cy="20450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497098" y="3989446"/>
            <a:ext cx="3075708" cy="776477"/>
            <a:chOff x="0" y="0"/>
            <a:chExt cx="810063" cy="20450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274803" y="4087088"/>
            <a:ext cx="581194" cy="58119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4855704" y="4087088"/>
            <a:ext cx="581194" cy="58119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7985527" y="425337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497098" y="425337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214216" y="5014141"/>
            <a:ext cx="2618330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PROVEN AI MODELS (OCR, TTS, CAPTIONING) INTEGRATED.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725850" y="5014141"/>
            <a:ext cx="2618330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LOW-COST DEPLOYMENT WITH CLOUD APIS.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0046" y="2282768"/>
            <a:ext cx="15767813" cy="3912159"/>
            <a:chOff x="0" y="0"/>
            <a:chExt cx="2442847" cy="606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2847" cy="606096"/>
            </a:xfrm>
            <a:custGeom>
              <a:avLst/>
              <a:gdLst/>
              <a:ahLst/>
              <a:cxnLst/>
              <a:rect l="l" t="t" r="r" b="b"/>
              <a:pathLst>
                <a:path w="2442847" h="606096">
                  <a:moveTo>
                    <a:pt x="15712" y="0"/>
                  </a:moveTo>
                  <a:lnTo>
                    <a:pt x="2427135" y="0"/>
                  </a:lnTo>
                  <a:cubicBezTo>
                    <a:pt x="2431302" y="0"/>
                    <a:pt x="2435299" y="1655"/>
                    <a:pt x="2438245" y="4602"/>
                  </a:cubicBezTo>
                  <a:cubicBezTo>
                    <a:pt x="2441192" y="7548"/>
                    <a:pt x="2442847" y="11545"/>
                    <a:pt x="2442847" y="15712"/>
                  </a:cubicBezTo>
                  <a:lnTo>
                    <a:pt x="2442847" y="590384"/>
                  </a:lnTo>
                  <a:cubicBezTo>
                    <a:pt x="2442847" y="594551"/>
                    <a:pt x="2441192" y="598547"/>
                    <a:pt x="2438245" y="601494"/>
                  </a:cubicBezTo>
                  <a:cubicBezTo>
                    <a:pt x="2435299" y="604440"/>
                    <a:pt x="2431302" y="606096"/>
                    <a:pt x="2427135" y="606096"/>
                  </a:cubicBezTo>
                  <a:lnTo>
                    <a:pt x="15712" y="606096"/>
                  </a:lnTo>
                  <a:cubicBezTo>
                    <a:pt x="11545" y="606096"/>
                    <a:pt x="7548" y="604440"/>
                    <a:pt x="4602" y="601494"/>
                  </a:cubicBezTo>
                  <a:cubicBezTo>
                    <a:pt x="1655" y="598547"/>
                    <a:pt x="0" y="594551"/>
                    <a:pt x="0" y="590384"/>
                  </a:cubicBezTo>
                  <a:lnTo>
                    <a:pt x="0" y="15712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2" y="0"/>
                  </a:cubicBezTo>
                  <a:close/>
                </a:path>
              </a:pathLst>
            </a:custGeom>
            <a:blipFill>
              <a:blip r:embed="rId4"/>
              <a:stretch>
                <a:fillRect t="-126972" b="-4155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824920" y="1823406"/>
            <a:ext cx="1822999" cy="18229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95354" y="2393840"/>
            <a:ext cx="682130" cy="6821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35578" y="4238848"/>
            <a:ext cx="2235519" cy="1956080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90912" y="7052375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7"/>
                </a:lnTo>
                <a:lnTo>
                  <a:pt x="0" y="21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499106" y="731958"/>
            <a:ext cx="158919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47894" y="6936219"/>
            <a:ext cx="7340921" cy="280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Social: Independent learning, inclusivity, empowerment.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Economic: Affordable solution, scalable across communities.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Educational: Equal access to digital resources.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Future Scope: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More Indian languages.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Offline mode.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Braille devices.</a:t>
            </a:r>
          </a:p>
          <a:p>
            <a:pPr algn="just">
              <a:lnSpc>
                <a:spcPts val="2816"/>
              </a:lnSpc>
              <a:spcBef>
                <a:spcPct val="0"/>
              </a:spcBef>
            </a:pPr>
            <a:endParaRPr lang="en-US" sz="2011" spc="-116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0046" y="6770422"/>
            <a:ext cx="4415751" cy="297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&amp; Benefits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8277215"/>
            <a:ext cx="16230600" cy="981085"/>
            <a:chOff x="0" y="0"/>
            <a:chExt cx="4274726" cy="2583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58393"/>
            </a:xfrm>
            <a:custGeom>
              <a:avLst/>
              <a:gdLst/>
              <a:ahLst/>
              <a:cxnLst/>
              <a:rect l="l" t="t" r="r" b="b"/>
              <a:pathLst>
                <a:path w="4274726" h="258393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245991"/>
                  </a:lnTo>
                  <a:cubicBezTo>
                    <a:pt x="4274726" y="249280"/>
                    <a:pt x="4273419" y="252434"/>
                    <a:pt x="4271094" y="254760"/>
                  </a:cubicBezTo>
                  <a:cubicBezTo>
                    <a:pt x="4268768" y="257086"/>
                    <a:pt x="4265613" y="258393"/>
                    <a:pt x="4262324" y="258393"/>
                  </a:cubicBezTo>
                  <a:lnTo>
                    <a:pt x="12402" y="258393"/>
                  </a:lnTo>
                  <a:cubicBezTo>
                    <a:pt x="9113" y="258393"/>
                    <a:pt x="5958" y="257086"/>
                    <a:pt x="3632" y="254760"/>
                  </a:cubicBezTo>
                  <a:cubicBezTo>
                    <a:pt x="1307" y="252434"/>
                    <a:pt x="0" y="249280"/>
                    <a:pt x="0" y="245991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9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50520" y="8524763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SENSE VISION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96029" y="8540152"/>
            <a:ext cx="1274721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Freeform 9"/>
          <p:cNvSpPr/>
          <p:nvPr/>
        </p:nvSpPr>
        <p:spPr>
          <a:xfrm>
            <a:off x="11505249" y="2197912"/>
            <a:ext cx="2373670" cy="2373670"/>
          </a:xfrm>
          <a:custGeom>
            <a:avLst/>
            <a:gdLst/>
            <a:ahLst/>
            <a:cxnLst/>
            <a:rect l="l" t="t" r="r" b="b"/>
            <a:pathLst>
              <a:path w="2373670" h="2373670">
                <a:moveTo>
                  <a:pt x="0" y="0"/>
                </a:moveTo>
                <a:lnTo>
                  <a:pt x="2373670" y="0"/>
                </a:lnTo>
                <a:lnTo>
                  <a:pt x="2373670" y="2373670"/>
                </a:lnTo>
                <a:lnTo>
                  <a:pt x="0" y="237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57606" y="4065927"/>
            <a:ext cx="9772788" cy="104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06463" y="5321574"/>
            <a:ext cx="7853853" cy="97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 is not just inclusion—it’s innovation. By empowering every learner, we don’t just build tools, we build a future where education has no barriers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210776" y="5585226"/>
            <a:ext cx="3075708" cy="776477"/>
            <a:chOff x="0" y="0"/>
            <a:chExt cx="810063" cy="2045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58033" y="4571582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100104" y="3188832"/>
            <a:ext cx="3075708" cy="776477"/>
            <a:chOff x="0" y="0"/>
            <a:chExt cx="810063" cy="2045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347361" y="4397760"/>
            <a:ext cx="581194" cy="5811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347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Montserrat Semi-Bold Italics</vt:lpstr>
      <vt:lpstr>Montserrat Semi-Bold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</dc:title>
  <cp:lastModifiedBy>SHANMUKH M</cp:lastModifiedBy>
  <cp:revision>3</cp:revision>
  <dcterms:created xsi:type="dcterms:W3CDTF">2006-08-16T00:00:00Z</dcterms:created>
  <dcterms:modified xsi:type="dcterms:W3CDTF">2025-09-15T09:06:53Z</dcterms:modified>
  <dc:identifier>DAGy1Xg4_AQ</dc:identifier>
</cp:coreProperties>
</file>